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79" r:id="rId2"/>
    <p:sldId id="266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65" r:id="rId11"/>
    <p:sldId id="289" r:id="rId12"/>
    <p:sldId id="275" r:id="rId13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ANNIE FENG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0221" autoAdjust="0"/>
    <p:restoredTop sz="98901" autoAdjust="0"/>
  </p:normalViewPr>
  <p:slideViewPr>
    <p:cSldViewPr snapToGrid="0">
      <p:cViewPr>
        <p:scale>
          <a:sx n="90" d="100"/>
          <a:sy n="90" d="100"/>
        </p:scale>
        <p:origin x="-1452" y="-78"/>
      </p:cViewPr>
      <p:guideLst>
        <p:guide orient="horz" pos="289"/>
        <p:guide orient="horz" pos="927"/>
        <p:guide orient="horz" pos="6050"/>
        <p:guide orient="horz" pos="1568"/>
        <p:guide orient="horz" pos="5924"/>
        <p:guide orient="horz" pos="608"/>
        <p:guide orient="horz" pos="699"/>
        <p:guide orient="horz" pos="6107"/>
        <p:guide pos="2406"/>
        <p:guide pos="289"/>
        <p:guide pos="4521"/>
        <p:guide pos="2493"/>
        <p:guide pos="1347"/>
        <p:guide pos="1435"/>
        <p:guide pos="3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0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AAEC1-2EDB-4321-866E-83BE63D09B18}" type="datetimeFigureOut">
              <a:rPr lang="en-US" smtClean="0"/>
              <a:pPr/>
              <a:t>12/31/2012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72B9-0C27-464D-ADB1-EBAD0B248B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0005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B8DA3-BCA9-4B7D-B50D-14F47506B614}" type="datetimeFigureOut">
              <a:rPr lang="en-US" smtClean="0"/>
              <a:pPr/>
              <a:t>12/31/2012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B8F03-BC93-4120-96CA-A36DF640BE2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426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0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0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52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  <a:ln>
            <a:noFill/>
          </a:ln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3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54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399300"/>
            <a:ext cx="6578600" cy="2769989"/>
          </a:xfrm>
        </p:spPr>
        <p:txBody>
          <a:bodyPr/>
          <a:lstStyle>
            <a:lvl1pPr marL="0" indent="0">
              <a:defRPr sz="3200" baseline="0">
                <a:solidFill>
                  <a:schemeClr val="tx2"/>
                </a:solidFill>
              </a:defRPr>
            </a:lvl1pPr>
            <a:lvl2pPr marL="4619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9144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3763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8288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8" y="2411205"/>
            <a:ext cx="6578600" cy="2890535"/>
          </a:xfrm>
        </p:spPr>
        <p:txBody>
          <a:bodyPr wrap="square">
            <a:sp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200" baseline="0">
                <a:solidFill>
                  <a:schemeClr val="bg1"/>
                </a:solidFill>
              </a:defRPr>
            </a:lvl1pPr>
            <a:lvl2pPr marL="4619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914400" indent="-4524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13763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828800" indent="-452438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2" name="Shape 11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98488" y="4014788"/>
            <a:ext cx="3221037" cy="12311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98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99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0" name="Shape 99"/>
          <p:cNvCxnSpPr/>
          <p:nvPr userDrawn="1"/>
        </p:nvCxnSpPr>
        <p:spPr>
          <a:xfrm rot="5400000" flipH="1" flipV="1">
            <a:off x="4337631" y="-272479"/>
            <a:ext cx="146304" cy="551383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 userDrawn="1"/>
        </p:nvGrpSpPr>
        <p:grpSpPr>
          <a:xfrm>
            <a:off x="1654175" y="8794328"/>
            <a:ext cx="507910" cy="442541"/>
            <a:chOff x="1654175" y="8794328"/>
            <a:chExt cx="507910" cy="442541"/>
          </a:xfrm>
        </p:grpSpPr>
        <p:sp>
          <p:nvSpPr>
            <p:cNvPr id="102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6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7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1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2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3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4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6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7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8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9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0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1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3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4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5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127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8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8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9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460963" y="5030788"/>
            <a:ext cx="1193212" cy="144000"/>
            <a:chOff x="460963" y="5030788"/>
            <a:chExt cx="1193212" cy="144000"/>
          </a:xfrm>
        </p:grpSpPr>
        <p:cxnSp>
          <p:nvCxnSpPr>
            <p:cNvPr id="62" name="Straight Connector 61"/>
            <p:cNvCxnSpPr/>
            <p:nvPr userDrawn="1"/>
          </p:nvCxnSpPr>
          <p:spPr>
            <a:xfrm rot="10800000">
              <a:off x="460963" y="5030789"/>
              <a:ext cx="1193212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 rot="5400000">
              <a:off x="388963" y="5102788"/>
              <a:ext cx="144000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 userDrawn="1"/>
        </p:nvSpPr>
        <p:spPr>
          <a:xfrm>
            <a:off x="598488" y="5177987"/>
            <a:ext cx="992187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There are currently 29,650 partners and staff in the US firm. Together, we can make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a difference for the marketplace, our people, the communities and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 environment. </a:t>
            </a:r>
          </a:p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2009 </a:t>
            </a:r>
            <a:endParaRPr lang="en-US" sz="7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5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6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 wrap="square">
            <a:spAutoFit/>
          </a:bodyPr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1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7" name="Picture Placeholder 76"/>
          <p:cNvSpPr>
            <a:spLocks noGrp="1"/>
          </p:cNvSpPr>
          <p:nvPr userDrawn="1">
            <p:ph type="pic" sz="quarter" idx="13"/>
          </p:nvPr>
        </p:nvSpPr>
        <p:spPr>
          <a:xfrm>
            <a:off x="1657351" y="6523034"/>
            <a:ext cx="5213350" cy="2716216"/>
          </a:xfrm>
          <a:solidFill>
            <a:srgbClr val="00B050"/>
          </a:solid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9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0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1654175" y="1404938"/>
            <a:ext cx="6118225" cy="7831137"/>
            <a:chOff x="1654175" y="1404938"/>
            <a:chExt cx="6118225" cy="7831137"/>
          </a:xfrm>
        </p:grpSpPr>
        <p:sp>
          <p:nvSpPr>
            <p:cNvPr id="18" name="Rectangle 649"/>
            <p:cNvSpPr>
              <a:spLocks noChangeArrowheads="1"/>
            </p:cNvSpPr>
            <p:nvPr userDrawn="1"/>
          </p:nvSpPr>
          <p:spPr bwMode="gray">
            <a:xfrm>
              <a:off x="6309554" y="2275066"/>
              <a:ext cx="1462846" cy="6961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Rectangle 648"/>
            <p:cNvSpPr>
              <a:spLocks noChangeArrowheads="1"/>
            </p:cNvSpPr>
            <p:nvPr userDrawn="1"/>
          </p:nvSpPr>
          <p:spPr bwMode="gray">
            <a:xfrm>
              <a:off x="1654175" y="1404938"/>
              <a:ext cx="4655379" cy="88540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Rectangle 650"/>
            <p:cNvSpPr>
              <a:spLocks noChangeArrowheads="1"/>
            </p:cNvSpPr>
            <p:nvPr userDrawn="1"/>
          </p:nvSpPr>
          <p:spPr bwMode="gray">
            <a:xfrm>
              <a:off x="1654175" y="2290339"/>
              <a:ext cx="4655379" cy="6945734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2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rgbClr val="A89B9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24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2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2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9556364"/>
            <a:ext cx="4080510" cy="138499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Add legal and copyright disclaimers here.</a:t>
            </a:r>
            <a:endParaRPr lang="en-US" noProof="0" dirty="0"/>
          </a:p>
        </p:txBody>
      </p:sp>
      <p:cxnSp>
        <p:nvCxnSpPr>
          <p:cNvPr id="5" name="Shape 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9" y="2451682"/>
            <a:ext cx="3219450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9848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283622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07396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4" name="Shape 13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9" y="4612640"/>
            <a:ext cx="3221036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7" y="4612640"/>
            <a:ext cx="3219451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0"/>
            <a:ext cx="6578600" cy="203777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638800" y="2451682"/>
            <a:ext cx="1538288" cy="3050597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638800" y="5638800"/>
            <a:ext cx="1538288" cy="3460750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2"/>
            <a:ext cx="4900612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58044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2278063" y="2451682"/>
            <a:ext cx="4899025" cy="184666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063" y="1059662"/>
            <a:ext cx="4899025" cy="2769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2278063" y="2451682"/>
            <a:ext cx="4899025" cy="1231106"/>
          </a:xfrm>
        </p:spPr>
        <p:txBody>
          <a:bodyPr wrap="square">
            <a:spAutoFit/>
          </a:bodyPr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98488" y="2437397"/>
            <a:ext cx="1539875" cy="830997"/>
          </a:xfrm>
        </p:spPr>
        <p:txBody>
          <a:bodyPr wrap="square">
            <a:spAutoFit/>
          </a:bodyPr>
          <a:lstStyle>
            <a:lvl1pPr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4584764" y="-1483124"/>
            <a:ext cx="146304" cy="5038344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8488" y="1060704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487" y="2451682"/>
            <a:ext cx="6578601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72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hf hdr="0"/>
  <p:txStyles>
    <p:titleStyle>
      <a:lvl1pPr algn="l" defTabSz="1018824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1775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1963" indent="-230188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2625" indent="-220663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305647" marR="0" indent="-305647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1003"/>
        </a:spcAft>
        <a:buClr>
          <a:schemeClr val="tx1"/>
        </a:buClr>
        <a:buSzPct val="100000"/>
        <a:buFont typeface="+mj-lt"/>
        <a:buAutoNum type="arabicPeriod"/>
        <a:tabLst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611295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alpha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916942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roman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Font typeface="Arial" pitchFamily="34" charset="0"/>
        <a:buNone/>
        <a:defRPr sz="22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744663" y="400473"/>
            <a:ext cx="65" cy="12311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31"/>
          <p:cNvSpPr txBox="1">
            <a:spLocks/>
          </p:cNvSpPr>
          <p:nvPr/>
        </p:nvSpPr>
        <p:spPr bwMode="white">
          <a:xfrm>
            <a:off x="1744663" y="400473"/>
            <a:ext cx="1785745" cy="1231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800" b="0" i="0" u="none" dirty="0" smtClean="0">
                <a:solidFill>
                  <a:srgbClr val="6D6E71"/>
                </a:solidFill>
                <a:latin typeface="Georgia" pitchFamily="18" charset="0"/>
              </a:rPr>
              <a:t>www.pwc.com/corporateresponsibility </a:t>
            </a:r>
          </a:p>
        </p:txBody>
      </p:sp>
      <p:sp>
        <p:nvSpPr>
          <p:cNvPr id="11" name="Title 4"/>
          <p:cNvSpPr>
            <a:spLocks noGrp="1"/>
          </p:cNvSpPr>
          <p:nvPr>
            <p:ph type="ctrTitle"/>
          </p:nvPr>
        </p:nvSpPr>
        <p:spPr>
          <a:xfrm>
            <a:off x="1744663" y="2460625"/>
            <a:ext cx="4396830" cy="369332"/>
          </a:xfrm>
        </p:spPr>
        <p:txBody>
          <a:bodyPr/>
          <a:lstStyle/>
          <a:p>
            <a:r>
              <a:rPr lang="x-none" sz="2400" b="1" i="1" dirty="0" smtClean="0">
                <a:solidFill>
                  <a:srgbClr val="FFFFFF"/>
                </a:solidFill>
              </a:rPr>
              <a:t>Términos de una hipoteca</a:t>
            </a:r>
          </a:p>
        </p:txBody>
      </p:sp>
      <p:sp>
        <p:nvSpPr>
          <p:cNvPr id="12" name="Subtitle 7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884241" cy="215444"/>
          </a:xfrm>
        </p:spPr>
        <p:txBody>
          <a:bodyPr/>
          <a:lstStyle/>
          <a:p>
            <a:r>
              <a:rPr lang="x-none" sz="1400" b="0" i="0" dirty="0" smtClean="0">
                <a:solidFill>
                  <a:srgbClr val="FFFFFF"/>
                </a:solidFill>
              </a:rPr>
              <a:t>Programa de responsabilidad financiera de PwC</a:t>
            </a:r>
          </a:p>
        </p:txBody>
      </p:sp>
      <p:sp>
        <p:nvSpPr>
          <p:cNvPr id="13" name="Subtitle 7"/>
          <p:cNvSpPr txBox="1">
            <a:spLocks/>
          </p:cNvSpPr>
          <p:nvPr/>
        </p:nvSpPr>
        <p:spPr>
          <a:xfrm>
            <a:off x="1744663" y="2978619"/>
            <a:ext cx="3886200" cy="12926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  <a:defRPr/>
            </a:pPr>
            <a:r>
              <a:rPr lang="x-none" sz="2800" b="0" i="0" dirty="0" smtClean="0">
                <a:solidFill>
                  <a:srgbClr val="FFFFFF"/>
                </a:solidFill>
                <a:latin typeface="Georgia" pitchFamily="18" charset="0"/>
              </a:rPr>
              <a:t>Decisiones, decisiones…</a:t>
            </a:r>
            <a:r>
              <a:rPr lang="en" sz="2800" dirty="0" smtClean="0"/>
              <a:t/>
            </a:r>
            <a:br>
              <a:rPr lang="en" sz="2800" dirty="0" smtClean="0"/>
            </a:br>
            <a:r>
              <a:rPr lang="x-none" sz="2800" b="0" i="0" dirty="0" smtClean="0">
                <a:solidFill>
                  <a:srgbClr val="FFFFFF"/>
                </a:solidFill>
                <a:latin typeface="Georgia" pitchFamily="18" charset="0"/>
              </a:rPr>
              <a:t>¿Cuál</a:t>
            </a:r>
            <a:r>
              <a:rPr lang="en" sz="2800" dirty="0" smtClean="0"/>
              <a:t/>
            </a:r>
            <a:br>
              <a:rPr lang="en" sz="2800" dirty="0" smtClean="0"/>
            </a:br>
            <a:r>
              <a:rPr lang="x-none" sz="2800" b="0" i="0" dirty="0" smtClean="0">
                <a:solidFill>
                  <a:srgbClr val="FFFFFF"/>
                </a:solidFill>
                <a:latin typeface="Georgia" pitchFamily="18" charset="0"/>
              </a:rPr>
              <a:t>elegiría?</a:t>
            </a:r>
          </a:p>
        </p:txBody>
      </p:sp>
      <p:sp>
        <p:nvSpPr>
          <p:cNvPr id="7" name="Subtitle 7"/>
          <p:cNvSpPr txBox="1">
            <a:spLocks/>
          </p:cNvSpPr>
          <p:nvPr/>
        </p:nvSpPr>
        <p:spPr>
          <a:xfrm>
            <a:off x="1744663" y="4373805"/>
            <a:ext cx="3886200" cy="61555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  <a:defRPr/>
            </a:pPr>
            <a:r>
              <a:rPr lang="x-none" dirty="0" smtClean="0">
                <a:solidFill>
                  <a:srgbClr val="FFFFFF"/>
                </a:solidFill>
                <a:latin typeface="Georgia" pitchFamily="18" charset="0"/>
              </a:rPr>
              <a:t>Una</a:t>
            </a:r>
            <a:r>
              <a:rPr lang="x-none" b="0" i="0" dirty="0" smtClean="0"/>
              <a:t> </a:t>
            </a:r>
            <a:r>
              <a:rPr lang="x-none" sz="2000" b="1" i="0" dirty="0" smtClean="0">
                <a:solidFill>
                  <a:srgbClr val="FFFFFF"/>
                </a:solidFill>
                <a:latin typeface="Georgia" pitchFamily="18" charset="0"/>
              </a:rPr>
              <a:t>hipoteca</a:t>
            </a:r>
            <a:r>
              <a:rPr lang="x-none" sz="2000" b="0" i="0" dirty="0" smtClean="0">
                <a:solidFill>
                  <a:srgbClr val="FFFFFF"/>
                </a:solidFill>
                <a:latin typeface="Georgia" pitchFamily="18" charset="0"/>
              </a:rPr>
              <a:t> es dinero prestado </a:t>
            </a:r>
            <a:r>
              <a:rPr lang="en" sz="2000" dirty="0" smtClean="0"/>
              <a:t/>
            </a:r>
            <a:br>
              <a:rPr lang="en" sz="2000" dirty="0" smtClean="0"/>
            </a:br>
            <a:r>
              <a:rPr lang="x-none" sz="2000" b="0" i="0" dirty="0" smtClean="0">
                <a:solidFill>
                  <a:srgbClr val="FFFFFF"/>
                </a:solidFill>
                <a:latin typeface="Georgia" pitchFamily="18" charset="0"/>
              </a:rPr>
              <a:t>para comprar propiedades</a:t>
            </a:r>
          </a:p>
        </p:txBody>
      </p:sp>
      <p:sp>
        <p:nvSpPr>
          <p:cNvPr id="16" name="Subtitle 7"/>
          <p:cNvSpPr txBox="1">
            <a:spLocks/>
          </p:cNvSpPr>
          <p:nvPr/>
        </p:nvSpPr>
        <p:spPr>
          <a:xfrm>
            <a:off x="2854325" y="3405180"/>
            <a:ext cx="1041952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defRPr/>
            </a:pPr>
            <a:r>
              <a:rPr lang="x-none" sz="2800" b="1" i="0" dirty="0" smtClean="0">
                <a:solidFill>
                  <a:srgbClr val="FFFFFF"/>
                </a:solidFill>
                <a:latin typeface="Georgia" pitchFamily="18" charset="0"/>
              </a:rPr>
              <a:t>vivienda</a:t>
            </a:r>
          </a:p>
        </p:txBody>
      </p:sp>
      <p:sp>
        <p:nvSpPr>
          <p:cNvPr id="10" name="Subtitle 7"/>
          <p:cNvSpPr txBox="1">
            <a:spLocks/>
          </p:cNvSpPr>
          <p:nvPr/>
        </p:nvSpPr>
        <p:spPr>
          <a:xfrm>
            <a:off x="2842952" y="3421103"/>
            <a:ext cx="1585370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2800" b="1" i="0" dirty="0" err="1" smtClean="0">
                <a:solidFill>
                  <a:srgbClr val="FFFFFF"/>
                </a:solidFill>
                <a:latin typeface="Georgia" pitchFamily="18" charset="0"/>
              </a:rPr>
              <a:t>hipoteca</a:t>
            </a:r>
            <a:endParaRPr lang="x-none" sz="2800" b="1" i="0" dirty="0" smtClean="0">
              <a:solidFill>
                <a:srgbClr val="FFFF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2277547"/>
          </a:xfrm>
        </p:spPr>
        <p:txBody>
          <a:bodyPr/>
          <a:lstStyle/>
          <a:p>
            <a:r>
              <a:rPr lang="x-none" sz="1200" b="0" i="0" dirty="0" smtClean="0">
                <a:solidFill>
                  <a:srgbClr val="000000"/>
                </a:solidFill>
              </a:rPr>
              <a:t>El pago mensual es USD 1.530.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¿Cuál es la cantidad de pagos?</a:t>
            </a:r>
          </a:p>
          <a:p>
            <a:pPr lvl="1" indent="-3175">
              <a:buNone/>
            </a:pPr>
            <a:r>
              <a:rPr lang="x-none" sz="1200" b="0" i="1" dirty="0" smtClean="0">
                <a:solidFill>
                  <a:srgbClr val="DC6900"/>
                </a:solidFill>
              </a:rPr>
              <a:t>30 × 12 = 360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¿Cuál es el costo total del interés y capital? 	</a:t>
            </a:r>
          </a:p>
          <a:p>
            <a:pPr lvl="1" indent="-3175">
              <a:buNone/>
            </a:pPr>
            <a:r>
              <a:rPr lang="x-none" sz="1200" b="0" i="1" dirty="0" smtClean="0">
                <a:solidFill>
                  <a:srgbClr val="DC6900"/>
                </a:solidFill>
              </a:rPr>
              <a:t>USD 1.530 × 360 = USD 550.800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¿Cuál es el precio original de la casa? 	</a:t>
            </a:r>
          </a:p>
          <a:p>
            <a:pPr lvl="1" indent="-3175">
              <a:buNone/>
            </a:pPr>
            <a:r>
              <a:rPr lang="x-none" sz="1200" b="0" i="1" dirty="0" smtClean="0">
                <a:solidFill>
                  <a:srgbClr val="DC6900"/>
                </a:solidFill>
              </a:rPr>
              <a:t>USD 285.000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¿Cuánto se paga de interés en esta hipoteca?	</a:t>
            </a:r>
          </a:p>
          <a:p>
            <a:pPr lvl="1" indent="-3175">
              <a:buNone/>
            </a:pPr>
            <a:r>
              <a:rPr lang="x-none" sz="1200" b="0" i="1" dirty="0" smtClean="0">
                <a:solidFill>
                  <a:srgbClr val="DC6900"/>
                </a:solidFill>
              </a:rPr>
              <a:t>USD 550.800 – USD 285.000 = USD 265.800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Costo total de capital e interés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184940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Los asesores financieros recomiendan gastar no más del </a:t>
            </a:r>
            <a:r>
              <a:rPr lang="x-none" sz="1200" b="1" i="0" dirty="0" smtClean="0">
                <a:solidFill>
                  <a:srgbClr val="000000"/>
                </a:solidFill>
              </a:rPr>
              <a:t>30 % </a:t>
            </a:r>
            <a:r>
              <a:rPr lang="x-none" sz="1200" b="0" i="0" dirty="0" smtClean="0">
                <a:solidFill>
                  <a:srgbClr val="000000"/>
                </a:solidFill>
              </a:rPr>
              <a:t>del ingreso mensual </a:t>
            </a:r>
            <a:r>
              <a:rPr lang="x-none" sz="1200" b="0" i="0" smtClean="0">
                <a:solidFill>
                  <a:srgbClr val="000000"/>
                </a:solidFill>
              </a:rPr>
              <a:t>en pago </a:t>
            </a:r>
            <a:r>
              <a:rPr lang="x-none" sz="1200" b="0" i="0" dirty="0" smtClean="0">
                <a:solidFill>
                  <a:srgbClr val="000000"/>
                </a:solidFill>
              </a:rPr>
              <a:t>de vivienda.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Si sus ingresos mensuales son </a:t>
            </a:r>
            <a:r>
              <a:rPr lang="x-none" sz="1200" b="0" i="0" smtClean="0">
                <a:solidFill>
                  <a:srgbClr val="000000"/>
                </a:solidFill>
              </a:rPr>
              <a:t>de USD</a:t>
            </a:r>
            <a:r>
              <a:rPr lang="en-US" dirty="0" smtClean="0">
                <a:solidFill>
                  <a:srgbClr val="000000"/>
                </a:solidFill>
              </a:rPr>
              <a:t> </a:t>
            </a:r>
            <a:r>
              <a:rPr lang="x-none" sz="1200" b="0" i="0" smtClean="0">
                <a:solidFill>
                  <a:srgbClr val="000000"/>
                </a:solidFill>
              </a:rPr>
              <a:t>4.000</a:t>
            </a:r>
            <a:r>
              <a:rPr lang="x-none" sz="1200" b="0" i="0" dirty="0" smtClean="0">
                <a:solidFill>
                  <a:srgbClr val="000000"/>
                </a:solidFill>
              </a:rPr>
              <a:t>, ¿cuál </a:t>
            </a:r>
            <a:r>
              <a:rPr lang="x-none" sz="1200" b="0" i="0" smtClean="0">
                <a:solidFill>
                  <a:srgbClr val="000000"/>
                </a:solidFill>
              </a:rPr>
              <a:t>es el </a:t>
            </a:r>
            <a:r>
              <a:rPr lang="x-none" sz="1200" b="1" i="0" dirty="0" smtClean="0">
                <a:solidFill>
                  <a:srgbClr val="000000"/>
                </a:solidFill>
              </a:rPr>
              <a:t>monto mayor </a:t>
            </a:r>
            <a:r>
              <a:rPr lang="x-none" sz="1200" b="0" i="0" dirty="0" smtClean="0">
                <a:solidFill>
                  <a:srgbClr val="000000"/>
                </a:solidFill>
              </a:rPr>
              <a:t>que debería gastar en </a:t>
            </a:r>
            <a:r>
              <a:rPr lang="x-none" sz="1200" b="0" i="0" smtClean="0">
                <a:solidFill>
                  <a:srgbClr val="000000"/>
                </a:solidFill>
              </a:rPr>
              <a:t>un pago </a:t>
            </a:r>
            <a:r>
              <a:rPr lang="x-none" sz="1200" b="0" i="0" dirty="0" smtClean="0">
                <a:solidFill>
                  <a:srgbClr val="000000"/>
                </a:solidFill>
              </a:rPr>
              <a:t>de vivienda?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¿Cuánto puede pagar en un pago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x-none" sz="1800" b="1" i="1" dirty="0" smtClean="0">
                <a:solidFill>
                  <a:srgbClr val="000000"/>
                </a:solidFill>
              </a:rPr>
              <a:t>mensual de vivienda?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9" name="Picture 2" descr="C:\Users\Ellies Gaming PC\Downloads\bigstock-Gold-Guy-With-Gold-Home-Puzzle-7288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98860" y="5819775"/>
            <a:ext cx="53700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1" i="0" dirty="0" smtClean="0">
                <a:solidFill>
                  <a:srgbClr val="000000"/>
                </a:solidFill>
                <a:latin typeface="Georgia" pitchFamily="18" charset="0"/>
              </a:rPr>
              <a:t>USD 1.200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98488" y="8863866"/>
            <a:ext cx="4367212" cy="830997"/>
          </a:xfrm>
        </p:spPr>
        <p:txBody>
          <a:bodyPr wrap="square">
            <a:spAutoFit/>
          </a:bodyPr>
          <a:lstStyle/>
          <a:p>
            <a:r>
              <a:rPr lang="x-none" sz="900" b="0" i="0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puede referirse, a veces, a la red de </a:t>
            </a:r>
            <a:r>
              <a:rPr lang="x-none" sz="900" b="0" i="0" smtClean="0">
                <a:solidFill>
                  <a:srgbClr val="000000"/>
                </a:solidFill>
              </a:rPr>
              <a:t>PwC. </a:t>
            </a:r>
            <a:r>
              <a:rPr lang="x-none" sz="900" b="0" i="0" dirty="0" smtClean="0">
                <a:solidFill>
                  <a:srgbClr val="000000"/>
                </a:solidFill>
              </a:rPr>
              <a:t>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184940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Los asesores financieros recomiendan gastar no más del </a:t>
            </a:r>
            <a:r>
              <a:rPr lang="x-none" sz="1200" b="1" i="0" dirty="0" smtClean="0">
                <a:solidFill>
                  <a:srgbClr val="000000"/>
                </a:solidFill>
              </a:rPr>
              <a:t>30 % </a:t>
            </a:r>
            <a:r>
              <a:rPr lang="x-none" sz="1200" b="0" i="0" dirty="0" smtClean="0">
                <a:solidFill>
                  <a:srgbClr val="000000"/>
                </a:solidFill>
              </a:rPr>
              <a:t>del ingreso mensual </a:t>
            </a:r>
            <a:r>
              <a:rPr lang="x-none" sz="1200" b="0" i="0" smtClean="0">
                <a:solidFill>
                  <a:srgbClr val="000000"/>
                </a:solidFill>
              </a:rPr>
              <a:t>en un </a:t>
            </a:r>
            <a:r>
              <a:rPr lang="x-none" sz="1200" b="0" i="0" dirty="0" smtClean="0">
                <a:solidFill>
                  <a:srgbClr val="000000"/>
                </a:solidFill>
              </a:rPr>
              <a:t>pago de vivienda.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Si sus ingresos mensuales son </a:t>
            </a:r>
            <a:r>
              <a:rPr lang="x-none" sz="1200" b="0" i="0" smtClean="0">
                <a:solidFill>
                  <a:srgbClr val="000000"/>
                </a:solidFill>
              </a:rPr>
              <a:t>de USD</a:t>
            </a:r>
            <a:r>
              <a:rPr lang="en-US" sz="1200" b="0" i="0" dirty="0" smtClean="0">
                <a:solidFill>
                  <a:srgbClr val="000000"/>
                </a:solidFill>
              </a:rPr>
              <a:t> </a:t>
            </a:r>
            <a:r>
              <a:rPr lang="x-none" sz="1200" b="0" i="0" smtClean="0">
                <a:solidFill>
                  <a:srgbClr val="000000"/>
                </a:solidFill>
              </a:rPr>
              <a:t>4.000</a:t>
            </a:r>
            <a:r>
              <a:rPr lang="x-none" sz="1200" b="0" i="0" dirty="0" smtClean="0">
                <a:solidFill>
                  <a:srgbClr val="000000"/>
                </a:solidFill>
              </a:rPr>
              <a:t>, ¿cuál </a:t>
            </a:r>
            <a:r>
              <a:rPr lang="x-none" sz="1200" b="0" i="0" smtClean="0">
                <a:solidFill>
                  <a:srgbClr val="000000"/>
                </a:solidFill>
              </a:rPr>
              <a:t>es el </a:t>
            </a:r>
            <a:r>
              <a:rPr lang="x-none" sz="1200" b="1" i="0" dirty="0" smtClean="0">
                <a:solidFill>
                  <a:srgbClr val="000000"/>
                </a:solidFill>
              </a:rPr>
              <a:t>monto mayor </a:t>
            </a:r>
            <a:r>
              <a:rPr lang="x-none" sz="1200" b="0" i="0" dirty="0" smtClean="0">
                <a:solidFill>
                  <a:srgbClr val="000000"/>
                </a:solidFill>
              </a:rPr>
              <a:t>que debería gastar en </a:t>
            </a:r>
            <a:r>
              <a:rPr lang="x-none" sz="1200" b="0" i="0" smtClean="0">
                <a:solidFill>
                  <a:srgbClr val="000000"/>
                </a:solidFill>
              </a:rPr>
              <a:t>un pago </a:t>
            </a:r>
            <a:r>
              <a:rPr lang="x-none" sz="1200" b="0" i="0" dirty="0" smtClean="0">
                <a:solidFill>
                  <a:srgbClr val="000000"/>
                </a:solidFill>
              </a:rPr>
              <a:t>de vivienda?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¿Cuánto puede pagar en un pago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x-none" sz="1800" b="1" i="1" dirty="0" smtClean="0">
                <a:solidFill>
                  <a:srgbClr val="000000"/>
                </a:solidFill>
              </a:rPr>
              <a:t>mensual de vivienda?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9" name="Picture 2" descr="C:\Users\Ellies Gaming PC\Downloads\bigstock-Gold-Guy-With-Gold-Home-Puzzle-7288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98860" y="5819775"/>
            <a:ext cx="53700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1" i="0" dirty="0" smtClean="0">
                <a:solidFill>
                  <a:srgbClr val="000000"/>
                </a:solidFill>
                <a:latin typeface="Georgia" pitchFamily="18" charset="0"/>
              </a:rPr>
              <a:t>USD 1.200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49271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3 dormitorios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Un baño y medio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80 metros cuadrados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Cerca de la plaza pública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Gran terreno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USD 260.000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Casa número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11" name="Picture 2" descr="C:\Users\Ellies Gaming PC\Downloads\bigstock-Nice-Home--8380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489200"/>
            <a:ext cx="3219450" cy="201036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23110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5 dormitorios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Dos baños y medio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222 metros cuadrados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0,40 hectáreas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USD 285.000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Casa número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7" name="Picture 2" descr="C:\Users\Ellies Gaming PC\Downloads\bigstock-Red-Farm-House-647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2153455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49271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3 dormitorios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2 baños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167 metros cuadrados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Centro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Cocina nueva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USD 280.000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Casa número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9" name="Picture 2" descr="C:\Users\Ellies Gaming PC\Downloads\bigstock-Stone-staircase-with-white-met-267477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422376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¿Cuál elegiría?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888" y="4076700"/>
            <a:ext cx="5386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1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6599" y="4076700"/>
            <a:ext cx="5594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55826" y="5092700"/>
            <a:ext cx="557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3 </a:t>
            </a:r>
          </a:p>
        </p:txBody>
      </p:sp>
      <p:pic>
        <p:nvPicPr>
          <p:cNvPr id="13" name="Content Placeholder 14" descr="C:\Users\Ellies Gaming PC\Downloads\bigstock-Nice-Home--838059.jpg"/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489" y="2489199"/>
            <a:ext cx="2057407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4" name="Picture 13" descr="C:\Users\Ellies Gaming PC\Downloads\bigstock-Red-Farm-House-647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4523" y="2489199"/>
            <a:ext cx="2323600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5" name="Picture 14" descr="C:\Users\Ellies Gaming PC\Downloads\bigstock-Stone-staircase-with-white-met-267477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408" y="2489199"/>
            <a:ext cx="1884680" cy="255693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Hoy va a comprar...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888" y="4076700"/>
            <a:ext cx="5386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1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6599" y="4076700"/>
            <a:ext cx="5594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55826" y="5092700"/>
            <a:ext cx="557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000000"/>
                </a:solidFill>
                <a:latin typeface="Georgia" pitchFamily="18" charset="0"/>
              </a:rPr>
              <a:t>Casa número 3 </a:t>
            </a:r>
          </a:p>
        </p:txBody>
      </p:sp>
      <p:pic>
        <p:nvPicPr>
          <p:cNvPr id="13" name="Content Placeholder 14" descr="C:\Users\Ellies Gaming PC\Downloads\bigstock-Nice-Home--838059.jpg"/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489" y="2489199"/>
            <a:ext cx="2057407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4" name="Picture 13" descr="C:\Users\Ellies Gaming PC\Downloads\bigstock-Red-Farm-House-647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4523" y="2489199"/>
            <a:ext cx="2323600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5" name="Picture 14" descr="C:\Users\Ellies Gaming PC\Downloads\bigstock-Stone-staircase-with-white-met-267477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408" y="2489199"/>
            <a:ext cx="1884680" cy="255693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¡Felicitaciones! Ha elegido una casa. Ahora debe elegir una hipoteca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pic>
        <p:nvPicPr>
          <p:cNvPr id="17" name="Picture 16" descr="C:\Users\Ellies Gaming PC\Downloads\bigstock-Red-Farm-House-64765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98487" y="2489200"/>
            <a:ext cx="3221037" cy="2151927"/>
          </a:xfrm>
          <a:prstGeom prst="rect">
            <a:avLst/>
          </a:prstGeom>
          <a:noFill/>
          <a:extLst/>
        </p:spPr>
      </p:pic>
      <p:pic>
        <p:nvPicPr>
          <p:cNvPr id="19" name="Picture 2" descr="C:\Users\Ellies Gaming PC\Downloads\bigstock-Realty-Question-25573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0075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x-none" sz="1800" b="1" i="1" dirty="0" smtClean="0">
                <a:solidFill>
                  <a:srgbClr val="000000"/>
                </a:solidFill>
              </a:rPr>
              <a:t>Esta es una oferta...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x-none" sz="900" b="0" i="0" u="none" dirty="0" smtClean="0">
                <a:solidFill>
                  <a:srgbClr val="000000"/>
                </a:solidFill>
              </a:rPr>
              <a:t>© 2012 PricewaterhouseCoopers LLP.  Todos los derechos reservados. PwC se refiere a la empresa miembro de los Estados Unidos y </a:t>
            </a:r>
            <a:r>
              <a:rPr lang="x-none" sz="900" b="0" i="0" u="none" smtClean="0">
                <a:solidFill>
                  <a:srgbClr val="000000"/>
                </a:solidFill>
              </a:rPr>
              <a:t>puede referirse</a:t>
            </a:r>
            <a:r>
              <a:rPr lang="x-none" sz="900" b="0" i="0" u="none" dirty="0" smtClean="0">
                <a:solidFill>
                  <a:srgbClr val="000000"/>
                </a:solidFill>
              </a:rPr>
              <a:t>, a veces, a la red de PwC. Cada empresa miembro es una entidad legal separada. Consulte www.pwc.com/structure para obtener más detalles. Este contenido es solo para fines informativos generales y no se utilizará como sustituto de la consulta con asesores profesionales.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96949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Pida un préstamo de USD 285.000 de capital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Préstamo hipotecario con plazo de 30 años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Tasa de interés fija del 5 % </a:t>
            </a:r>
          </a:p>
          <a:p>
            <a:pPr lvl="1">
              <a:buFont typeface="Arial" pitchFamily="34" charset="0"/>
              <a:buChar char="•"/>
            </a:pPr>
            <a:r>
              <a:rPr lang="x-none" sz="1200" b="0" i="0" dirty="0" smtClean="0">
                <a:solidFill>
                  <a:srgbClr val="000000"/>
                </a:solidFill>
              </a:rPr>
              <a:t>¿Cuál cree que será su pago mensual?</a:t>
            </a:r>
          </a:p>
        </p:txBody>
      </p:sp>
      <p:pic>
        <p:nvPicPr>
          <p:cNvPr id="9" name="Picture 2" descr="C:\Users\Ellies Gaming PC\Downloads\bigstock--D-Character-Holding-Dollar-Co-58346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72"/>
          <a:stretch/>
        </p:blipFill>
        <p:spPr bwMode="auto">
          <a:xfrm>
            <a:off x="3957638" y="2489199"/>
            <a:ext cx="3219450" cy="3580031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7440" y="3654948"/>
            <a:ext cx="52097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DC6900"/>
                </a:solidFill>
                <a:latin typeface="Georgia" pitchFamily="18" charset="0"/>
              </a:rPr>
              <a:t>A) USD 791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8866" y="3654948"/>
            <a:ext cx="5321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DC6900"/>
                </a:solidFill>
                <a:latin typeface="Georgia" pitchFamily="18" charset="0"/>
              </a:rPr>
              <a:t>B) USD 831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55203" y="3654948"/>
            <a:ext cx="6492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DC6900"/>
                </a:solidFill>
                <a:latin typeface="Georgia" pitchFamily="18" charset="0"/>
              </a:rPr>
              <a:t>C) USD 1.435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94185" y="3646066"/>
            <a:ext cx="67326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0" i="0" dirty="0" smtClean="0">
                <a:solidFill>
                  <a:srgbClr val="DC6900"/>
                </a:solidFill>
                <a:latin typeface="Georgia" pitchFamily="18" charset="0"/>
              </a:rPr>
              <a:t>D) USD 1.530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70064" y="3654948"/>
            <a:ext cx="7582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x-none" sz="1200" b="1" i="0" dirty="0" smtClean="0">
                <a:solidFill>
                  <a:srgbClr val="DC6900"/>
                </a:solidFill>
                <a:latin typeface="Georgia" pitchFamily="18" charset="0"/>
              </a:rPr>
              <a:t>D) USD 1.530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6" grpId="0"/>
    </p:bldLst>
  </p:timing>
</p:sld>
</file>

<file path=ppt/theme/theme1.xml><?xml version="1.0" encoding="utf-8"?>
<a:theme xmlns:a="http://schemas.openxmlformats.org/drawingml/2006/main" name="Report_Portrait_Corporate Responsibility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Report_Portrait_Corporate Responsibility</Template>
  <TotalTime>0</TotalTime>
  <Words>1036</Words>
  <Application>Microsoft Office PowerPoint</Application>
  <PresentationFormat>Custom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Report_Portrait_Corporate Responsibility</vt:lpstr>
      <vt:lpstr>Términos de una hipoteca</vt:lpstr>
      <vt:lpstr>¿Cuánto puede pagar en un pago  mensual de vivienda?</vt:lpstr>
      <vt:lpstr>Casa número 1</vt:lpstr>
      <vt:lpstr>Casa número 2</vt:lpstr>
      <vt:lpstr>Casa número 3</vt:lpstr>
      <vt:lpstr>¿Cuál elegiría?</vt:lpstr>
      <vt:lpstr>Hoy va a comprar...</vt:lpstr>
      <vt:lpstr>¡Felicitaciones! Ha elegido una casa. Ahora debe elegir una hipoteca</vt:lpstr>
      <vt:lpstr>Esta es una oferta...</vt:lpstr>
      <vt:lpstr>Costo total de capital e interés </vt:lpstr>
      <vt:lpstr>¿Cuánto puede pagar en un pago  mensual de vivienda?</vt:lpstr>
      <vt:lpstr>Slide 12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rachy518</dc:creator>
  <cp:lastModifiedBy>Jake Cecil</cp:lastModifiedBy>
  <cp:revision>18</cp:revision>
  <dcterms:created xsi:type="dcterms:W3CDTF">2012-07-02T05:45:44Z</dcterms:created>
  <dcterms:modified xsi:type="dcterms:W3CDTF">2012-12-31T19:46:40Z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